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7" r:id="rId4"/>
    <p:sldId id="268" r:id="rId5"/>
    <p:sldId id="269" r:id="rId6"/>
    <p:sldId id="266" r:id="rId7"/>
    <p:sldId id="270" r:id="rId8"/>
    <p:sldId id="273" r:id="rId9"/>
    <p:sldId id="276" r:id="rId10"/>
    <p:sldId id="271" r:id="rId11"/>
    <p:sldId id="274" r:id="rId12"/>
    <p:sldId id="275" r:id="rId13"/>
    <p:sldId id="277" r:id="rId14"/>
    <p:sldId id="272" r:id="rId15"/>
    <p:sldId id="265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42" autoAdjust="0"/>
  </p:normalViewPr>
  <p:slideViewPr>
    <p:cSldViewPr snapToGrid="0">
      <p:cViewPr varScale="1">
        <p:scale>
          <a:sx n="51" d="100"/>
          <a:sy n="51" d="100"/>
        </p:scale>
        <p:origin x="3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CARIA\YOMO\respostes%20test\RESPOSTES%20TEST%20YOM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CARIA\YOMO\respostes%20test\RESPOSTES%20TEST%20YOM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CARIA\YOMO\respostes%20test\RESPOSTES%20TEST%20YOM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CARIA\YOMO\respostes%20test\RESPOSTES%20TEST%20YOM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CARIA\YOMO\respostes%20test\RESPOSTES%20TEST%20YOM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CARIA\YOMO\respostes%20test\RESPOSTES%20TEST%20YOM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CARIA\YOMO\respostes%20test\RESPOSTES%20TEST%20YOM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 dirty="0" smtClean="0"/>
              <a:t>2. COURSE</a:t>
            </a:r>
            <a:endParaRPr lang="es-ES" sz="1400" dirty="0"/>
          </a:p>
        </c:rich>
      </c:tx>
      <c:layout>
        <c:manualLayout>
          <c:xMode val="edge"/>
          <c:yMode val="edge"/>
          <c:x val="0.35032959881010067"/>
          <c:y val="0.1124749859418155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explosion val="4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'umfrageonline-848744 (1)'!$B$80:$B$84</c:f>
              <c:strCache>
                <c:ptCount val="5"/>
                <c:pt idx="0">
                  <c:v>  1ST ESO </c:v>
                </c:pt>
                <c:pt idx="1">
                  <c:v>3RD ESO </c:v>
                </c:pt>
                <c:pt idx="2">
                  <c:v>4RT ESO</c:v>
                </c:pt>
                <c:pt idx="3">
                  <c:v>1ST BATX</c:v>
                </c:pt>
                <c:pt idx="4">
                  <c:v>2ND BATX</c:v>
                </c:pt>
              </c:strCache>
            </c:strRef>
          </c:cat>
          <c:val>
            <c:numRef>
              <c:f>'umfrageonline-848744 (1)'!$C$80:$C$84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25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980296566637491"/>
          <c:y val="0.23443253559335975"/>
          <c:w val="0.15054187139954714"/>
          <c:h val="0.352264510454595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1. SEX</a:t>
            </a:r>
            <a:endParaRPr lang="en-US" sz="1400" dirty="0"/>
          </a:p>
        </c:rich>
      </c:tx>
      <c:layout>
        <c:manualLayout>
          <c:xMode val="edge"/>
          <c:yMode val="edge"/>
          <c:x val="0.38318023813143531"/>
          <c:y val="0.1054648638871303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88405901084455"/>
          <c:y val="0.22733385357797531"/>
          <c:w val="0.48040137883299333"/>
          <c:h val="0.66661237284264407"/>
        </c:manualLayout>
      </c:layout>
      <c:pieChart>
        <c:varyColors val="1"/>
        <c:ser>
          <c:idx val="0"/>
          <c:order val="0"/>
          <c:tx>
            <c:v>SEX</c:v>
          </c:tx>
          <c:spPr>
            <a:solidFill>
              <a:srgbClr val="FF9999"/>
            </a:solidFill>
          </c:spPr>
          <c:dPt>
            <c:idx val="0"/>
            <c:bubble3D val="0"/>
            <c:explosion val="23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2.2277399694516826E-2"/>
                  <c:y val="-0.164891573129257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870973431085143E-2"/>
                  <c:y val="-7.55890984503248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'umfrageonline-848744 (1)'!$B$62:$B$63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'umfrageonline-848744 (1)'!$C$62:$C$63</c:f>
              <c:numCache>
                <c:formatCode>General</c:formatCode>
                <c:ptCount val="2"/>
                <c:pt idx="0">
                  <c:v>32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 dirty="0" smtClean="0"/>
              <a:t>3. WHICH SUBJECT DO YOU LIKE MOST?</a:t>
            </a:r>
            <a:endParaRPr lang="es-ES" sz="1400" dirty="0"/>
          </a:p>
        </c:rich>
      </c:tx>
      <c:layout>
        <c:manualLayout>
          <c:xMode val="edge"/>
          <c:yMode val="edge"/>
          <c:x val="0.19940372670807455"/>
          <c:y val="8.356378176030983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5"/>
            <c:bubble3D val="0"/>
            <c:explosion val="14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'umfrageonline-848744 (1)'!$B$106:$B$111</c:f>
              <c:strCache>
                <c:ptCount val="6"/>
                <c:pt idx="0">
                  <c:v>BIOLOGY</c:v>
                </c:pt>
                <c:pt idx="1">
                  <c:v>PHYSICS</c:v>
                </c:pt>
                <c:pt idx="2">
                  <c:v>MATHEMATICS</c:v>
                </c:pt>
                <c:pt idx="3">
                  <c:v>TECHNOLOGY</c:v>
                </c:pt>
                <c:pt idx="4">
                  <c:v>CHEMIST</c:v>
                </c:pt>
                <c:pt idx="5">
                  <c:v>NONE OF THESE</c:v>
                </c:pt>
              </c:strCache>
            </c:strRef>
          </c:cat>
          <c:val>
            <c:numRef>
              <c:f>'umfrageonline-848744 (1)'!$C$106:$C$111</c:f>
              <c:numCache>
                <c:formatCode>General</c:formatCode>
                <c:ptCount val="6"/>
                <c:pt idx="0">
                  <c:v>13</c:v>
                </c:pt>
                <c:pt idx="1">
                  <c:v>4</c:v>
                </c:pt>
                <c:pt idx="2">
                  <c:v>9</c:v>
                </c:pt>
                <c:pt idx="3">
                  <c:v>7</c:v>
                </c:pt>
                <c:pt idx="4">
                  <c:v>1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4. HAVE YOU </a:t>
            </a:r>
            <a:r>
              <a:rPr lang="en-US" sz="1400" dirty="0" smtClean="0"/>
              <a:t>INTEREST </a:t>
            </a:r>
            <a:r>
              <a:rPr lang="en-US" sz="1400" dirty="0"/>
              <a:t>IN SCIENCE?</a:t>
            </a:r>
          </a:p>
        </c:rich>
      </c:tx>
      <c:layout>
        <c:manualLayout>
          <c:xMode val="edge"/>
          <c:yMode val="edge"/>
          <c:x val="0.1836508679330798"/>
          <c:y val="8.842105263157894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'umfrageonline-848744 (1)'!$B$133:$B$134</c:f>
              <c:strCache>
                <c:ptCount val="1"/>
                <c:pt idx="0">
                  <c:v>YES NO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'umfrageonline-848744 (1)'!$B$133:$B$134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'umfrageonline-848744 (1)'!$C$133:$C$134</c:f>
              <c:numCache>
                <c:formatCode>General</c:formatCode>
                <c:ptCount val="2"/>
                <c:pt idx="0">
                  <c:v>35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304431980542062"/>
          <c:y val="0.44696659759635332"/>
          <c:w val="7.72226451877773E-2"/>
          <c:h val="0.1522771653543308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en-US" sz="1300" dirty="0"/>
              <a:t> 5. DO YOU THINK THAT SCIENCE AND </a:t>
            </a:r>
            <a:r>
              <a:rPr lang="en-US" sz="1300" dirty="0" smtClean="0"/>
              <a:t>TECHNOLOGY </a:t>
            </a:r>
            <a:r>
              <a:rPr lang="en-US" sz="1300" dirty="0"/>
              <a:t>ARE IMPORTANT FOR THE SOCIETY DEVELOPMENT?</a:t>
            </a:r>
          </a:p>
        </c:rich>
      </c:tx>
      <c:layout>
        <c:manualLayout>
          <c:xMode val="edge"/>
          <c:yMode val="edge"/>
          <c:x val="2.2401367592208888E-2"/>
          <c:y val="8.13320124991957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476377952755908"/>
          <c:y val="0.23865168539325837"/>
          <c:w val="0.4106315789473684"/>
          <c:h val="0.7013033707865165"/>
        </c:manualLayout>
      </c:layout>
      <c:doughnutChart>
        <c:varyColors val="1"/>
        <c:ser>
          <c:idx val="0"/>
          <c:order val="0"/>
          <c:tx>
            <c:strRef>
              <c:f>'umfrageonline-848744 (1)'!$A$146:$A$150</c:f>
              <c:strCache>
                <c:ptCount val="1"/>
                <c:pt idx="0">
                  <c:v> DO YOU THINK THAT SCIENCE AND TECHNIQUE ARE IMPORTANT FOR THE SOCIETY DEVELOPMENT?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0.12726150020721089"/>
                  <c:y val="6.484296204547472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767094902610912E-2"/>
                  <c:y val="-1.52716977793506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'umfrageonline-848744 (1)'!$B$146:$B$147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'umfrageonline-848744 (1)'!$C$146:$C$147</c:f>
              <c:numCache>
                <c:formatCode>General</c:formatCode>
                <c:ptCount val="2"/>
                <c:pt idx="0">
                  <c:v>46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068545379196022"/>
          <c:y val="0.53545014856015716"/>
          <c:w val="8.2472440944881903E-2"/>
          <c:h val="0.154709378876736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en-US" dirty="0" smtClean="0"/>
              <a:t>6. DO </a:t>
            </a:r>
            <a:r>
              <a:rPr lang="en-US" dirty="0"/>
              <a:t>YOU LEARN ENOUGH SCIENCE AND </a:t>
            </a:r>
            <a:r>
              <a:rPr lang="en-US" dirty="0" smtClean="0"/>
              <a:t>TECHNOLOGY </a:t>
            </a:r>
            <a:r>
              <a:rPr lang="en-US" dirty="0"/>
              <a:t>AT SCHOOL?</a:t>
            </a:r>
          </a:p>
        </c:rich>
      </c:tx>
      <c:layout>
        <c:manualLayout>
          <c:xMode val="edge"/>
          <c:yMode val="edge"/>
          <c:x val="0.21058557811852466"/>
          <c:y val="0.134831460674157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'umfrageonline-848744 (1)'!$A$164:$A$168</c:f>
              <c:strCache>
                <c:ptCount val="1"/>
                <c:pt idx="0">
                  <c:v>DO YOU LEARN ENOUGH SCIENCE AND TECHNIQUE AT SCHOOL?</c:v>
                </c:pt>
              </c:strCache>
            </c:strRef>
          </c:tx>
          <c:dPt>
            <c:idx val="0"/>
            <c:bubble3D val="0"/>
            <c:explosion val="21"/>
          </c:dPt>
          <c:dLbls>
            <c:dLbl>
              <c:idx val="0"/>
              <c:layout>
                <c:manualLayout>
                  <c:x val="-3.3264815582262769E-2"/>
                  <c:y val="-0.308122445368486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39867384997928E-2"/>
                  <c:y val="-6.02158718924179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'umfrageonline-848744 (1)'!$B$146:$B$147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'umfrageonline-848744 (1)'!$C$164:$C$165</c:f>
              <c:numCache>
                <c:formatCode>General</c:formatCode>
                <c:ptCount val="2"/>
                <c:pt idx="0">
                  <c:v>31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en-US" dirty="0" smtClean="0"/>
              <a:t>7. IN </a:t>
            </a:r>
            <a:r>
              <a:rPr lang="en-US" dirty="0"/>
              <a:t>THE FUTURE, </a:t>
            </a:r>
            <a:r>
              <a:rPr lang="en-US" dirty="0" smtClean="0"/>
              <a:t>DO YOU LIKE WORK </a:t>
            </a:r>
            <a:r>
              <a:rPr lang="en-US" dirty="0"/>
              <a:t>AS A SCIENTIST?</a:t>
            </a:r>
          </a:p>
        </c:rich>
      </c:tx>
      <c:layout>
        <c:manualLayout>
          <c:xMode val="edge"/>
          <c:yMode val="edge"/>
          <c:x val="6.1682804569072956E-2"/>
          <c:y val="0.1358867539052493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341147885592192"/>
          <c:y val="0.25160480431111576"/>
          <c:w val="0.41142771644036447"/>
          <c:h val="0.64814425521282126"/>
        </c:manualLayout>
      </c:layout>
      <c:doughnutChart>
        <c:varyColors val="1"/>
        <c:ser>
          <c:idx val="0"/>
          <c:order val="0"/>
          <c:tx>
            <c:strRef>
              <c:f>'umfrageonline-848744 (1)'!$A$179:$A$183</c:f>
              <c:strCache>
                <c:ptCount val="1"/>
                <c:pt idx="0">
                  <c:v>IN THE FUTURE, WOULD YOU WORK AS A SCIENTIST?</c:v>
                </c:pt>
              </c:strCache>
            </c:strRef>
          </c:tx>
          <c:dLbls>
            <c:dLbl>
              <c:idx val="0"/>
              <c:layout>
                <c:manualLayout>
                  <c:x val="5.8350947488741832E-2"/>
                  <c:y val="-9.99167308126833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739954338036445E-3"/>
                  <c:y val="7.993338465014682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'umfrageonline-848744 (1)'!$B$164:$B$165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'umfrageonline-848744 (1)'!$C$179:$C$180</c:f>
              <c:numCache>
                <c:formatCode>General</c:formatCode>
                <c:ptCount val="2"/>
                <c:pt idx="0">
                  <c:v>13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505128431014737"/>
          <c:y val="0.42147363173871488"/>
          <c:w val="7.9508309866104451E-2"/>
          <c:h val="0.144542847126457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6A33-B88C-406B-9B0A-F520F6384EED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2EB-79E5-4551-B674-165E85D5A2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2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6A33-B88C-406B-9B0A-F520F6384EED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2EB-79E5-4551-B674-165E85D5A2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53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6A33-B88C-406B-9B0A-F520F6384EED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2EB-79E5-4551-B674-165E85D5A2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34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6A33-B88C-406B-9B0A-F520F6384EED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2EB-79E5-4551-B674-165E85D5A2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0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6A33-B88C-406B-9B0A-F520F6384EED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2EB-79E5-4551-B674-165E85D5A2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70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6A33-B88C-406B-9B0A-F520F6384EED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2EB-79E5-4551-B674-165E85D5A2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51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6A33-B88C-406B-9B0A-F520F6384EED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2EB-79E5-4551-B674-165E85D5A2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6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6A33-B88C-406B-9B0A-F520F6384EED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2EB-79E5-4551-B674-165E85D5A2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19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6A33-B88C-406B-9B0A-F520F6384EED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2EB-79E5-4551-B674-165E85D5A2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65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6A33-B88C-406B-9B0A-F520F6384EED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2EB-79E5-4551-B674-165E85D5A2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67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6A33-B88C-406B-9B0A-F520F6384EED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A2EB-79E5-4551-B674-165E85D5A2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37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36A33-B88C-406B-9B0A-F520F6384EED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A2EB-79E5-4551-B674-165E85D5A2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93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p/BRD6OYPhe2R/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rive.google.com/file/d/0B3PJXwFa-vs5dHpXNXJxRF9IUlk/view?ts=58bc8265" TargetMode="External"/><Relationship Id="rId5" Type="http://schemas.openxmlformats.org/officeDocument/2006/relationships/hyperlink" Target="MAH00044.wmv" TargetMode="External"/><Relationship Id="rId4" Type="http://schemas.openxmlformats.org/officeDocument/2006/relationships/hyperlink" Target="MAH00044.MP4" TargetMode="External"/><Relationship Id="rId9" Type="http://schemas.openxmlformats.org/officeDocument/2006/relationships/hyperlink" Target="https://twitter.com/i/web/status/83661223614365696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hyperlink" Target="https://drive.google.com/file/d/0B3PJXwFa-vs5dHpXNXJxRF9IUlk/view?ts=58bc8265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6.jpeg"/><Relationship Id="rId7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hyperlink" Target="https://drive.google.com/file/d/0B3PJXwFa-vs5dHpXNXJxRF9IUlk/view?ts=58bc826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hyperlink" Target="https://drive.google.com/file/d/0B3PJXwFa-vs5dHpXNXJxRF9IUlk/view?ts=58bc826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hyperlink" Target="http://www.exploratori.org/" TargetMode="Externa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vbergueda.xiptv.cat/informatiu/capitol/presenten-a-berga-el-projecte-sciencegirls-per-apropar-la-ciencia-a-les-noies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hyperlink" Target="https://youtu.be/jxGv8PWgWK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775180" y="6547276"/>
            <a:ext cx="747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err="1" smtClean="0"/>
              <a:t>ScienceGirls</a:t>
            </a:r>
            <a:r>
              <a:rPr lang="es-ES" sz="1400" i="1" dirty="0" smtClean="0"/>
              <a:t> – PM </a:t>
            </a:r>
            <a:r>
              <a:rPr lang="es-ES" sz="1400" i="1" dirty="0" err="1" smtClean="0"/>
              <a:t>Greece</a:t>
            </a:r>
            <a:endParaRPr lang="es-ES" sz="14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5745"/>
            <a:ext cx="4572000" cy="18002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68" y="232784"/>
            <a:ext cx="1422961" cy="17217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10" y="2145309"/>
            <a:ext cx="6457950" cy="325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" y="289147"/>
            <a:ext cx="943736" cy="1008112"/>
          </a:xfrm>
          <a:prstGeom prst="rect">
            <a:avLst/>
          </a:prstGeom>
        </p:spPr>
      </p:pic>
      <p:sp>
        <p:nvSpPr>
          <p:cNvPr id="9" name="Marcador de texto 6"/>
          <p:cNvSpPr txBox="1">
            <a:spLocks/>
          </p:cNvSpPr>
          <p:nvPr/>
        </p:nvSpPr>
        <p:spPr>
          <a:xfrm>
            <a:off x="1912681" y="649041"/>
            <a:ext cx="6084106" cy="667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1" dirty="0" smtClean="0"/>
              <a:t>Our Experience in </a:t>
            </a:r>
            <a:r>
              <a:rPr lang="en-GB" sz="2800" b="1" dirty="0" err="1" smtClean="0"/>
              <a:t>YoMo</a:t>
            </a:r>
            <a:r>
              <a:rPr lang="en-GB" sz="2800" b="1" dirty="0" smtClean="0"/>
              <a:t> 2017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0" y="151860"/>
            <a:ext cx="1192654" cy="13716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86776" y="2659405"/>
            <a:ext cx="3051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Video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hlinkClick r:id="rId5" action="ppaction://hlinkfile"/>
              </a:rPr>
              <a:t>Video2</a:t>
            </a:r>
            <a:endParaRPr lang="es-ES" dirty="0" smtClean="0">
              <a:hlinkClick r:id="rId6"/>
            </a:endParaRP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88" y="1718935"/>
            <a:ext cx="5191446" cy="335826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7504" y="5078336"/>
            <a:ext cx="7050637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own President: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https://www.instagram.com/p/BRD6OYPhe2R/</a:t>
            </a:r>
            <a:r>
              <a:rPr lang="en-GB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/>
            </a:r>
            <a:br>
              <a:rPr lang="en-GB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</a:b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Twitter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delegation of Catalan Government in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USA: </a:t>
            </a:r>
            <a:r>
              <a:rPr lang="en-GB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://twitter.com/i/web/status/836612236143656961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981332" y="6549080"/>
            <a:ext cx="747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err="1"/>
              <a:t>ScienceGirls</a:t>
            </a:r>
            <a:r>
              <a:rPr lang="es-ES" sz="1400" i="1" dirty="0"/>
              <a:t> – PM </a:t>
            </a:r>
            <a:r>
              <a:rPr lang="es-ES" sz="1400" i="1" dirty="0" err="1"/>
              <a:t>Greece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4632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" y="289147"/>
            <a:ext cx="943736" cy="1008112"/>
          </a:xfrm>
          <a:prstGeom prst="rect">
            <a:avLst/>
          </a:prstGeom>
        </p:spPr>
      </p:pic>
      <p:sp>
        <p:nvSpPr>
          <p:cNvPr id="9" name="Marcador de texto 6"/>
          <p:cNvSpPr txBox="1">
            <a:spLocks/>
          </p:cNvSpPr>
          <p:nvPr/>
        </p:nvSpPr>
        <p:spPr>
          <a:xfrm>
            <a:off x="1912681" y="649041"/>
            <a:ext cx="6084106" cy="667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1" dirty="0" smtClean="0"/>
              <a:t>Our Experience in </a:t>
            </a:r>
            <a:r>
              <a:rPr lang="en-GB" sz="2800" b="1" dirty="0" err="1" smtClean="0"/>
              <a:t>YoMo</a:t>
            </a:r>
            <a:r>
              <a:rPr lang="en-GB" sz="2800" b="1" dirty="0" smtClean="0"/>
              <a:t> 2017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0" y="151860"/>
            <a:ext cx="1192654" cy="13716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1389985"/>
            <a:ext cx="8242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of questionnaire</a:t>
            </a:r>
            <a:endParaRPr lang="es-ES" b="1" dirty="0" smtClean="0">
              <a:hlinkClick r:id="rId4"/>
            </a:endParaRPr>
          </a:p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981332" y="6549080"/>
            <a:ext cx="747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err="1"/>
              <a:t>ScienceGirls</a:t>
            </a:r>
            <a:r>
              <a:rPr lang="es-ES" sz="1400" i="1" dirty="0"/>
              <a:t> – PM </a:t>
            </a:r>
            <a:r>
              <a:rPr lang="es-ES" sz="1400" i="1" dirty="0" err="1"/>
              <a:t>Greece</a:t>
            </a:r>
            <a:endParaRPr lang="es-ES" sz="1400" i="1" dirty="0"/>
          </a:p>
        </p:txBody>
      </p:sp>
      <p:grpSp>
        <p:nvGrpSpPr>
          <p:cNvPr id="3" name="2 Grupo"/>
          <p:cNvGrpSpPr/>
          <p:nvPr/>
        </p:nvGrpSpPr>
        <p:grpSpPr>
          <a:xfrm>
            <a:off x="4667086" y="1283350"/>
            <a:ext cx="4910667" cy="3259667"/>
            <a:chOff x="4667086" y="1283350"/>
            <a:chExt cx="4910667" cy="3259667"/>
          </a:xfrm>
        </p:grpSpPr>
        <p:graphicFrame>
          <p:nvGraphicFramePr>
            <p:cNvPr id="11" name="8 Gráfico"/>
            <p:cNvGraphicFramePr/>
            <p:nvPr>
              <p:extLst>
                <p:ext uri="{D42A27DB-BD31-4B8C-83A1-F6EECF244321}">
                  <p14:modId xmlns:p14="http://schemas.microsoft.com/office/powerpoint/2010/main" val="3247852919"/>
                </p:ext>
              </p:extLst>
            </p:nvPr>
          </p:nvGraphicFramePr>
          <p:xfrm>
            <a:off x="4667086" y="1283350"/>
            <a:ext cx="4910667" cy="3259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14 CuadroTexto"/>
            <p:cNvSpPr txBox="1"/>
            <p:nvPr/>
          </p:nvSpPr>
          <p:spPr>
            <a:xfrm>
              <a:off x="6347101" y="1559261"/>
              <a:ext cx="10623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/>
                <a:t>2. LEVEL</a:t>
              </a:r>
              <a:endParaRPr lang="es-ES" sz="1400" b="1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-401630" y="1438437"/>
            <a:ext cx="4091354" cy="2919048"/>
            <a:chOff x="-401630" y="1438437"/>
            <a:chExt cx="4091354" cy="2919048"/>
          </a:xfrm>
        </p:grpSpPr>
        <p:graphicFrame>
          <p:nvGraphicFramePr>
            <p:cNvPr id="7" name="5 Gráfico"/>
            <p:cNvGraphicFramePr/>
            <p:nvPr>
              <p:extLst>
                <p:ext uri="{D42A27DB-BD31-4B8C-83A1-F6EECF244321}">
                  <p14:modId xmlns:p14="http://schemas.microsoft.com/office/powerpoint/2010/main" val="2300282233"/>
                </p:ext>
              </p:extLst>
            </p:nvPr>
          </p:nvGraphicFramePr>
          <p:xfrm>
            <a:off x="-401630" y="1438437"/>
            <a:ext cx="4091354" cy="2919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6" name="15 CuadroTexto"/>
            <p:cNvSpPr txBox="1"/>
            <p:nvPr/>
          </p:nvSpPr>
          <p:spPr>
            <a:xfrm>
              <a:off x="850322" y="1728539"/>
              <a:ext cx="10623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/>
                <a:t>1. GENDER</a:t>
              </a:r>
              <a:endParaRPr lang="es-ES" sz="1400" b="1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1676797" y="3563016"/>
            <a:ext cx="5201484" cy="3247292"/>
            <a:chOff x="1676797" y="3563016"/>
            <a:chExt cx="5201484" cy="3247292"/>
          </a:xfrm>
        </p:grpSpPr>
        <p:grpSp>
          <p:nvGrpSpPr>
            <p:cNvPr id="4" name="3 Grupo"/>
            <p:cNvGrpSpPr/>
            <p:nvPr/>
          </p:nvGrpSpPr>
          <p:grpSpPr>
            <a:xfrm>
              <a:off x="1676797" y="3563016"/>
              <a:ext cx="5201484" cy="3247292"/>
              <a:chOff x="1676797" y="3563016"/>
              <a:chExt cx="5201484" cy="3247292"/>
            </a:xfrm>
          </p:grpSpPr>
          <p:graphicFrame>
            <p:nvGraphicFramePr>
              <p:cNvPr id="14" name="10 Gráfico"/>
              <p:cNvGraphicFramePr/>
              <p:nvPr>
                <p:extLst>
                  <p:ext uri="{D42A27DB-BD31-4B8C-83A1-F6EECF244321}">
                    <p14:modId xmlns:p14="http://schemas.microsoft.com/office/powerpoint/2010/main" val="3859255570"/>
                  </p:ext>
                </p:extLst>
              </p:nvPr>
            </p:nvGraphicFramePr>
            <p:xfrm>
              <a:off x="1676797" y="3563016"/>
              <a:ext cx="5111750" cy="32472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2" name="1 CuadroTexto"/>
              <p:cNvSpPr txBox="1"/>
              <p:nvPr/>
            </p:nvSpPr>
            <p:spPr>
              <a:xfrm>
                <a:off x="5815922" y="5561574"/>
                <a:ext cx="106235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 smtClean="0"/>
                  <a:t>CHEMISTRY</a:t>
                </a:r>
                <a:endParaRPr lang="es-ES" sz="1000" dirty="0"/>
              </a:p>
            </p:txBody>
          </p:sp>
        </p:grpSp>
        <p:sp>
          <p:nvSpPr>
            <p:cNvPr id="17" name="16 CuadroTexto"/>
            <p:cNvSpPr txBox="1"/>
            <p:nvPr/>
          </p:nvSpPr>
          <p:spPr>
            <a:xfrm>
              <a:off x="5814214" y="5798340"/>
              <a:ext cx="106235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OTHER</a:t>
              </a:r>
              <a:endParaRPr lang="es-E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37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" y="289147"/>
            <a:ext cx="943736" cy="1008112"/>
          </a:xfrm>
          <a:prstGeom prst="rect">
            <a:avLst/>
          </a:prstGeom>
        </p:spPr>
      </p:pic>
      <p:sp>
        <p:nvSpPr>
          <p:cNvPr id="9" name="Marcador de texto 6"/>
          <p:cNvSpPr txBox="1">
            <a:spLocks/>
          </p:cNvSpPr>
          <p:nvPr/>
        </p:nvSpPr>
        <p:spPr>
          <a:xfrm>
            <a:off x="1912681" y="649041"/>
            <a:ext cx="6084106" cy="667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1" dirty="0" smtClean="0"/>
              <a:t>Our Experience in </a:t>
            </a:r>
            <a:r>
              <a:rPr lang="en-GB" sz="2800" b="1" dirty="0" err="1" smtClean="0"/>
              <a:t>YoMo</a:t>
            </a:r>
            <a:r>
              <a:rPr lang="en-GB" sz="2800" b="1" dirty="0" smtClean="0"/>
              <a:t> 2017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0" y="151860"/>
            <a:ext cx="1192654" cy="13716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1342483"/>
            <a:ext cx="8242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of questionnaire</a:t>
            </a:r>
            <a:endParaRPr lang="es-ES" b="1" dirty="0" smtClean="0">
              <a:hlinkClick r:id="rId4"/>
            </a:endParaRPr>
          </a:p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981332" y="6549080"/>
            <a:ext cx="747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err="1"/>
              <a:t>ScienceGirls</a:t>
            </a:r>
            <a:r>
              <a:rPr lang="es-ES" sz="1400" i="1" dirty="0"/>
              <a:t> – PM </a:t>
            </a:r>
            <a:r>
              <a:rPr lang="es-ES" sz="1400" i="1" dirty="0" err="1"/>
              <a:t>Greece</a:t>
            </a:r>
            <a:endParaRPr lang="es-ES" sz="1400" i="1" dirty="0"/>
          </a:p>
        </p:txBody>
      </p:sp>
      <p:graphicFrame>
        <p:nvGraphicFramePr>
          <p:cNvPr id="15" name="11 Gráfico"/>
          <p:cNvGraphicFramePr/>
          <p:nvPr>
            <p:extLst>
              <p:ext uri="{D42A27DB-BD31-4B8C-83A1-F6EECF244321}">
                <p14:modId xmlns:p14="http://schemas.microsoft.com/office/powerpoint/2010/main" val="3264069521"/>
              </p:ext>
            </p:extLst>
          </p:nvPr>
        </p:nvGraphicFramePr>
        <p:xfrm>
          <a:off x="-795647" y="1528991"/>
          <a:ext cx="5154084" cy="301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12 Gráfico"/>
          <p:cNvGraphicFramePr/>
          <p:nvPr>
            <p:extLst>
              <p:ext uri="{D42A27DB-BD31-4B8C-83A1-F6EECF244321}">
                <p14:modId xmlns:p14="http://schemas.microsoft.com/office/powerpoint/2010/main" val="1794798409"/>
              </p:ext>
            </p:extLst>
          </p:nvPr>
        </p:nvGraphicFramePr>
        <p:xfrm>
          <a:off x="3569856" y="1128155"/>
          <a:ext cx="4826000" cy="2968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13 Gráfico"/>
          <p:cNvGraphicFramePr/>
          <p:nvPr>
            <p:extLst>
              <p:ext uri="{D42A27DB-BD31-4B8C-83A1-F6EECF244321}">
                <p14:modId xmlns:p14="http://schemas.microsoft.com/office/powerpoint/2010/main" val="653021350"/>
              </p:ext>
            </p:extLst>
          </p:nvPr>
        </p:nvGraphicFramePr>
        <p:xfrm>
          <a:off x="0" y="4032250"/>
          <a:ext cx="4826000" cy="28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14 Gráfico"/>
          <p:cNvGraphicFramePr/>
          <p:nvPr>
            <p:extLst>
              <p:ext uri="{D42A27DB-BD31-4B8C-83A1-F6EECF244321}">
                <p14:modId xmlns:p14="http://schemas.microsoft.com/office/powerpoint/2010/main" val="2229614834"/>
              </p:ext>
            </p:extLst>
          </p:nvPr>
        </p:nvGraphicFramePr>
        <p:xfrm>
          <a:off x="4657863" y="3680354"/>
          <a:ext cx="5005917" cy="317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937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" y="289147"/>
            <a:ext cx="943736" cy="1008112"/>
          </a:xfrm>
          <a:prstGeom prst="rect">
            <a:avLst/>
          </a:prstGeom>
        </p:spPr>
      </p:pic>
      <p:sp>
        <p:nvSpPr>
          <p:cNvPr id="9" name="Marcador de texto 6"/>
          <p:cNvSpPr txBox="1">
            <a:spLocks/>
          </p:cNvSpPr>
          <p:nvPr/>
        </p:nvSpPr>
        <p:spPr>
          <a:xfrm>
            <a:off x="1912681" y="649041"/>
            <a:ext cx="6084106" cy="667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1" dirty="0" smtClean="0"/>
              <a:t>Our Experience in </a:t>
            </a:r>
            <a:r>
              <a:rPr lang="en-GB" sz="2800" b="1" dirty="0" err="1" smtClean="0"/>
              <a:t>YoMo</a:t>
            </a:r>
            <a:r>
              <a:rPr lang="en-GB" sz="2800" b="1" dirty="0" smtClean="0"/>
              <a:t> 2017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0" y="151860"/>
            <a:ext cx="1192654" cy="13716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81332" y="6549080"/>
            <a:ext cx="747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err="1"/>
              <a:t>ScienceGirls</a:t>
            </a:r>
            <a:r>
              <a:rPr lang="es-ES" sz="1400" i="1" dirty="0"/>
              <a:t> – PM </a:t>
            </a:r>
            <a:r>
              <a:rPr lang="es-ES" sz="1400" i="1" dirty="0" err="1"/>
              <a:t>Greece</a:t>
            </a:r>
            <a:endParaRPr lang="es-ES" sz="14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8"/>
          <a:stretch/>
        </p:blipFill>
        <p:spPr>
          <a:xfrm>
            <a:off x="5189220" y="2331566"/>
            <a:ext cx="3737610" cy="363474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2" y="1845128"/>
            <a:ext cx="4376059" cy="32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" y="289147"/>
            <a:ext cx="943736" cy="1008112"/>
          </a:xfrm>
          <a:prstGeom prst="rect">
            <a:avLst/>
          </a:prstGeom>
        </p:spPr>
      </p:pic>
      <p:sp>
        <p:nvSpPr>
          <p:cNvPr id="9" name="Marcador de texto 6"/>
          <p:cNvSpPr txBox="1">
            <a:spLocks/>
          </p:cNvSpPr>
          <p:nvPr/>
        </p:nvSpPr>
        <p:spPr>
          <a:xfrm>
            <a:off x="723143" y="1290233"/>
            <a:ext cx="6968615" cy="667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 smtClean="0"/>
              <a:t>Is it interesting to participate in </a:t>
            </a:r>
            <a:r>
              <a:rPr lang="en-GB" sz="2400" b="1" dirty="0" err="1" smtClean="0"/>
              <a:t>YoMo</a:t>
            </a:r>
            <a:r>
              <a:rPr lang="en-GB" sz="2400" b="1" dirty="0" smtClean="0"/>
              <a:t> 2018?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0" y="151860"/>
            <a:ext cx="1192654" cy="13716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93329" y="1835681"/>
            <a:ext cx="542988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Dates: 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Barcelona Mobile World Congress 2018: 26th February to 1st March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YoMo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 with great success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moment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YoMo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doesn’t confirm same dates for 2018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going to study results of 1st edition in order to decide next edition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it is confirmed 2n edition of </a:t>
            </a:r>
            <a:r>
              <a:rPr lang="en-GB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YoMo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Proposal of 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Arrival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February 25th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in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Berga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February 26 to 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in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YoMo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March 1st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Departure: March 2nd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endParaRPr lang="es-ES" dirty="0" smtClean="0">
              <a:hlinkClick r:id="rId4"/>
            </a:endParaRPr>
          </a:p>
          <a:p>
            <a:endParaRPr lang="es-ES" dirty="0"/>
          </a:p>
        </p:txBody>
      </p:sp>
      <p:sp>
        <p:nvSpPr>
          <p:cNvPr id="10" name="Marcador de texto 6"/>
          <p:cNvSpPr txBox="1">
            <a:spLocks/>
          </p:cNvSpPr>
          <p:nvPr/>
        </p:nvSpPr>
        <p:spPr>
          <a:xfrm>
            <a:off x="1968514" y="408490"/>
            <a:ext cx="6084106" cy="667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3200" b="1" dirty="0" err="1" smtClean="0"/>
              <a:t>Science</a:t>
            </a:r>
            <a:r>
              <a:rPr lang="ca-ES" sz="3200" b="1" dirty="0" smtClean="0"/>
              <a:t> Visions </a:t>
            </a:r>
            <a:r>
              <a:rPr lang="ca-ES" sz="3200" b="1" dirty="0" err="1" smtClean="0"/>
              <a:t>Encounter</a:t>
            </a:r>
            <a:endParaRPr lang="ca-ES" sz="32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b="1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981332" y="6549080"/>
            <a:ext cx="747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err="1"/>
              <a:t>ScienceGirls</a:t>
            </a:r>
            <a:r>
              <a:rPr lang="es-ES" sz="1400" i="1" dirty="0"/>
              <a:t> – PM </a:t>
            </a:r>
            <a:r>
              <a:rPr lang="es-ES" sz="1400" i="1" dirty="0" err="1"/>
              <a:t>Greece</a:t>
            </a:r>
            <a:endParaRPr lang="es-ES" sz="1400" i="1" dirty="0"/>
          </a:p>
        </p:txBody>
      </p:sp>
      <p:pic>
        <p:nvPicPr>
          <p:cNvPr id="20" name="Picture 2" descr="http://luirig.altervista.org/calendar/calmese1.php?anno=2018&amp;mese=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60" y="2262566"/>
            <a:ext cx="2710689" cy="23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luirig.altervista.org/calendar/calmese1.php?anno=2018&amp;mese=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62" y="4149011"/>
            <a:ext cx="2751437" cy="24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6457950" y="3812722"/>
            <a:ext cx="342900" cy="336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6781800" y="3812722"/>
            <a:ext cx="342900" cy="336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7100207" y="3812722"/>
            <a:ext cx="342900" cy="336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7446830" y="3818165"/>
            <a:ext cx="342900" cy="336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7781566" y="4446814"/>
            <a:ext cx="342900" cy="336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8116302" y="4452257"/>
            <a:ext cx="342900" cy="336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8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3206758" y="3032765"/>
            <a:ext cx="2929426" cy="6679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4400" b="1" dirty="0" err="1" smtClean="0"/>
              <a:t>Thank</a:t>
            </a:r>
            <a:r>
              <a:rPr lang="ca-ES" sz="4400" b="1" dirty="0" smtClean="0"/>
              <a:t> </a:t>
            </a:r>
            <a:r>
              <a:rPr lang="ca-ES" sz="4400" b="1" dirty="0" err="1" smtClean="0"/>
              <a:t>you</a:t>
            </a:r>
            <a:r>
              <a:rPr lang="ca-ES" sz="4400" b="1" dirty="0" smtClean="0"/>
              <a:t>! </a:t>
            </a:r>
            <a:endParaRPr lang="en-GB" sz="4400" b="1" dirty="0" smtClean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" y="4619615"/>
            <a:ext cx="1394346" cy="148946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81332" y="6549080"/>
            <a:ext cx="747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err="1"/>
              <a:t>ScienceGirls</a:t>
            </a:r>
            <a:r>
              <a:rPr lang="es-ES" sz="1400" i="1" dirty="0"/>
              <a:t> – PM </a:t>
            </a:r>
            <a:r>
              <a:rPr lang="es-ES" sz="1400" i="1" dirty="0" err="1"/>
              <a:t>Greece</a:t>
            </a:r>
            <a:endParaRPr lang="es-ES" sz="1400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07" y="4287944"/>
            <a:ext cx="1704574" cy="206249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" y="580023"/>
            <a:ext cx="3129931" cy="65647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551331" y="3973284"/>
            <a:ext cx="214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hlinkClick r:id="rId5"/>
              </a:rPr>
              <a:t>www.exploratori.org</a:t>
            </a:r>
            <a:endParaRPr lang="en-GB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@</a:t>
            </a:r>
            <a:r>
              <a:rPr lang="en-GB" dirty="0" err="1"/>
              <a:t>ExploratoriRN</a:t>
            </a:r>
            <a:endParaRPr lang="en-GB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80" y="305772"/>
            <a:ext cx="1334264" cy="15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377190" y="1604543"/>
            <a:ext cx="6084106" cy="6679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3200" b="1" dirty="0" err="1" smtClean="0"/>
              <a:t>Our</a:t>
            </a:r>
            <a:r>
              <a:rPr lang="ca-ES" sz="3200" b="1" dirty="0" smtClean="0"/>
              <a:t> Team </a:t>
            </a:r>
            <a:r>
              <a:rPr lang="ca-ES" sz="3200" b="1" dirty="0" err="1" smtClean="0"/>
              <a:t>and</a:t>
            </a:r>
            <a:r>
              <a:rPr lang="ca-ES" sz="3200" b="1" dirty="0" smtClean="0"/>
              <a:t> </a:t>
            </a:r>
            <a:r>
              <a:rPr lang="ca-ES" sz="3200" b="1" dirty="0" err="1" smtClean="0"/>
              <a:t>location</a:t>
            </a:r>
            <a:endParaRPr lang="ca-ES" sz="32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b="1" dirty="0" smtClean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333604"/>
            <a:ext cx="943736" cy="100811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47042" y="6549080"/>
            <a:ext cx="747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err="1"/>
              <a:t>ScienceGirls</a:t>
            </a:r>
            <a:r>
              <a:rPr lang="es-ES" sz="1400" i="1" dirty="0"/>
              <a:t> – PM </a:t>
            </a:r>
            <a:r>
              <a:rPr lang="es-ES" sz="1400" i="1" dirty="0" err="1"/>
              <a:t>Greece</a:t>
            </a:r>
            <a:endParaRPr lang="es-ES" sz="14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/>
          <a:srcRect l="52571" t="53498" r="33948" b="16026"/>
          <a:stretch/>
        </p:blipFill>
        <p:spPr>
          <a:xfrm>
            <a:off x="5635344" y="1938500"/>
            <a:ext cx="3508656" cy="446187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77190" y="2322778"/>
            <a:ext cx="5143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ca-ES" b="1" dirty="0" smtClean="0">
                <a:solidFill>
                  <a:srgbClr val="92D050"/>
                </a:solidFill>
              </a:rPr>
              <a:t>UNIVERSITAT POLITÈCNICA DE CATALUNYA</a:t>
            </a:r>
            <a:endParaRPr lang="ca-ES" dirty="0" smtClean="0">
              <a:solidFill>
                <a:srgbClr val="92D050"/>
              </a:solidFill>
            </a:endParaRPr>
          </a:p>
          <a:p>
            <a:pPr marL="514350" indent="-514350">
              <a:buNone/>
            </a:pPr>
            <a:r>
              <a:rPr lang="ca-ES" b="1" u="sng" dirty="0" smtClean="0"/>
              <a:t>Dr. Dolors Grau </a:t>
            </a:r>
            <a:r>
              <a:rPr lang="ca-ES" dirty="0" smtClean="0"/>
              <a:t>– </a:t>
            </a:r>
            <a:r>
              <a:rPr lang="ca-ES" dirty="0" err="1" smtClean="0"/>
              <a:t>Chemical</a:t>
            </a:r>
            <a:r>
              <a:rPr lang="ca-ES" dirty="0" smtClean="0"/>
              <a:t> </a:t>
            </a:r>
            <a:r>
              <a:rPr lang="ca-ES" dirty="0" err="1" smtClean="0"/>
              <a:t>Engineering</a:t>
            </a:r>
            <a:r>
              <a:rPr lang="ca-ES" dirty="0" smtClean="0"/>
              <a:t> </a:t>
            </a:r>
            <a:r>
              <a:rPr lang="ca-ES" dirty="0" err="1" smtClean="0"/>
              <a:t>Teacher</a:t>
            </a:r>
            <a:endParaRPr lang="ca-ES" dirty="0" smtClean="0"/>
          </a:p>
          <a:p>
            <a:pPr marL="514350" indent="-514350">
              <a:buNone/>
            </a:pPr>
            <a:r>
              <a:rPr lang="ca-ES" b="1" dirty="0" smtClean="0"/>
              <a:t>Dr. Josep Font </a:t>
            </a:r>
            <a:r>
              <a:rPr lang="ca-ES" dirty="0" smtClean="0"/>
              <a:t>– </a:t>
            </a:r>
            <a:r>
              <a:rPr lang="ca-ES" dirty="0" err="1" smtClean="0"/>
              <a:t>Mining</a:t>
            </a:r>
            <a:r>
              <a:rPr lang="ca-ES" dirty="0" smtClean="0"/>
              <a:t> </a:t>
            </a:r>
            <a:r>
              <a:rPr lang="ca-ES" dirty="0" err="1" smtClean="0"/>
              <a:t>Engineering</a:t>
            </a:r>
            <a:r>
              <a:rPr lang="ca-ES" dirty="0" smtClean="0"/>
              <a:t> </a:t>
            </a:r>
            <a:r>
              <a:rPr lang="ca-ES" dirty="0" err="1" smtClean="0"/>
              <a:t>Teacher</a:t>
            </a:r>
            <a:endParaRPr lang="ca-ES" dirty="0" smtClean="0"/>
          </a:p>
          <a:p>
            <a:pPr marL="514350" indent="-514350">
              <a:buNone/>
            </a:pPr>
            <a:r>
              <a:rPr lang="ca-ES" dirty="0" err="1" smtClean="0"/>
              <a:t>Headmasters</a:t>
            </a:r>
            <a:r>
              <a:rPr lang="ca-ES" dirty="0" smtClean="0"/>
              <a:t> of EXPLORATORI of natural </a:t>
            </a:r>
            <a:r>
              <a:rPr lang="ca-ES" dirty="0" err="1" smtClean="0"/>
              <a:t>resources</a:t>
            </a:r>
            <a:endParaRPr lang="ca-ES" dirty="0" smtClean="0"/>
          </a:p>
          <a:p>
            <a:pPr marL="514350" indent="-514350">
              <a:buNone/>
            </a:pPr>
            <a:r>
              <a:rPr lang="ca-ES" b="1" dirty="0" smtClean="0">
                <a:solidFill>
                  <a:srgbClr val="666633"/>
                </a:solidFill>
              </a:rPr>
              <a:t>Ester Badia – Kelly Prieto</a:t>
            </a:r>
          </a:p>
          <a:p>
            <a:pPr marL="514350" indent="-514350">
              <a:buNone/>
            </a:pPr>
            <a:endParaRPr lang="ca-ES" dirty="0"/>
          </a:p>
          <a:p>
            <a:pPr marL="514350" indent="-514350">
              <a:buNone/>
            </a:pPr>
            <a:r>
              <a:rPr lang="ca-ES" b="1" dirty="0" smtClean="0">
                <a:solidFill>
                  <a:srgbClr val="92D050"/>
                </a:solidFill>
              </a:rPr>
              <a:t>INSTITUT GUILLEM DE BERGUEDÀ</a:t>
            </a:r>
          </a:p>
          <a:p>
            <a:pPr marL="514350" indent="-514350">
              <a:buNone/>
            </a:pPr>
            <a:r>
              <a:rPr lang="ca-ES" b="1" dirty="0" smtClean="0"/>
              <a:t>Ferran </a:t>
            </a:r>
            <a:r>
              <a:rPr lang="ca-ES" b="1" dirty="0" err="1" smtClean="0"/>
              <a:t>Cambrubí</a:t>
            </a:r>
            <a:r>
              <a:rPr lang="ca-ES" b="1" dirty="0" smtClean="0"/>
              <a:t> </a:t>
            </a:r>
            <a:r>
              <a:rPr lang="ca-ES" dirty="0" smtClean="0"/>
              <a:t>– </a:t>
            </a:r>
            <a:r>
              <a:rPr lang="ca-ES" dirty="0" err="1" smtClean="0"/>
              <a:t>Mathematical</a:t>
            </a:r>
            <a:r>
              <a:rPr lang="ca-ES" dirty="0" smtClean="0"/>
              <a:t> </a:t>
            </a:r>
            <a:r>
              <a:rPr lang="ca-ES" dirty="0" err="1" smtClean="0"/>
              <a:t>Teacher</a:t>
            </a:r>
            <a:r>
              <a:rPr lang="ca-ES" dirty="0" smtClean="0"/>
              <a:t>  </a:t>
            </a:r>
          </a:p>
          <a:p>
            <a:pPr marL="514350" indent="-514350">
              <a:buNone/>
            </a:pPr>
            <a:r>
              <a:rPr lang="ca-ES" dirty="0" err="1" smtClean="0"/>
              <a:t>Headmaster</a:t>
            </a:r>
            <a:r>
              <a:rPr lang="ca-ES" dirty="0" smtClean="0"/>
              <a:t> of </a:t>
            </a:r>
            <a:r>
              <a:rPr lang="ca-ES" dirty="0" err="1" smtClean="0"/>
              <a:t>Secondary</a:t>
            </a:r>
            <a:r>
              <a:rPr lang="ca-ES" dirty="0" smtClean="0"/>
              <a:t> </a:t>
            </a:r>
            <a:r>
              <a:rPr lang="ca-ES" dirty="0" err="1" smtClean="0"/>
              <a:t>School</a:t>
            </a:r>
            <a:endParaRPr lang="ca-ES" dirty="0" smtClean="0"/>
          </a:p>
          <a:p>
            <a:pPr marL="514350" indent="-514350">
              <a:buNone/>
            </a:pPr>
            <a:r>
              <a:rPr lang="ca-ES" b="1" dirty="0" smtClean="0"/>
              <a:t>Miquel Sabata </a:t>
            </a:r>
            <a:r>
              <a:rPr lang="ca-ES" dirty="0" smtClean="0"/>
              <a:t>– </a:t>
            </a:r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Vocational</a:t>
            </a:r>
            <a:r>
              <a:rPr lang="es-ES" dirty="0"/>
              <a:t> Training </a:t>
            </a:r>
            <a:r>
              <a:rPr lang="es-ES" dirty="0" err="1" smtClean="0"/>
              <a:t>Teacher</a:t>
            </a:r>
            <a:endParaRPr lang="ca-ES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ca-ES" b="1" u="sng" dirty="0" smtClean="0"/>
              <a:t>Maribel </a:t>
            </a:r>
            <a:r>
              <a:rPr lang="ca-ES" b="1" u="sng" dirty="0" err="1" smtClean="0"/>
              <a:t>Jodar</a:t>
            </a:r>
            <a:r>
              <a:rPr lang="ca-ES" b="1" u="sng" dirty="0" smtClean="0"/>
              <a:t> </a:t>
            </a:r>
            <a:r>
              <a:rPr lang="ca-ES" dirty="0" smtClean="0"/>
              <a:t>– </a:t>
            </a:r>
            <a:r>
              <a:rPr lang="ca-ES" dirty="0" err="1" smtClean="0"/>
              <a:t>Geology</a:t>
            </a:r>
            <a:r>
              <a:rPr lang="ca-ES" dirty="0" smtClean="0"/>
              <a:t> </a:t>
            </a:r>
            <a:r>
              <a:rPr lang="ca-ES" dirty="0" err="1" smtClean="0"/>
              <a:t>Teacher</a:t>
            </a:r>
            <a:endParaRPr lang="ca-ES" dirty="0" smtClean="0"/>
          </a:p>
          <a:p>
            <a:pPr marL="514350" indent="-514350">
              <a:buNone/>
            </a:pPr>
            <a:r>
              <a:rPr lang="ca-ES" b="1" dirty="0">
                <a:solidFill>
                  <a:srgbClr val="666633"/>
                </a:solidFill>
              </a:rPr>
              <a:t>Alba </a:t>
            </a:r>
            <a:r>
              <a:rPr lang="ca-ES" b="1" dirty="0" smtClean="0">
                <a:solidFill>
                  <a:srgbClr val="666633"/>
                </a:solidFill>
              </a:rPr>
              <a:t>Ballarà - </a:t>
            </a:r>
            <a:r>
              <a:rPr lang="ca-ES" b="1" u="sng" dirty="0" smtClean="0">
                <a:solidFill>
                  <a:srgbClr val="666633"/>
                </a:solidFill>
              </a:rPr>
              <a:t>Laura </a:t>
            </a:r>
            <a:r>
              <a:rPr lang="ca-ES" b="1" u="sng" dirty="0" err="1" smtClean="0">
                <a:solidFill>
                  <a:srgbClr val="666633"/>
                </a:solidFill>
              </a:rPr>
              <a:t>Baraut</a:t>
            </a:r>
            <a:r>
              <a:rPr lang="ca-ES" b="1" u="sng" dirty="0" smtClean="0">
                <a:solidFill>
                  <a:srgbClr val="666633"/>
                </a:solidFill>
              </a:rPr>
              <a:t> </a:t>
            </a:r>
            <a:r>
              <a:rPr lang="ca-ES" b="1" dirty="0" smtClean="0">
                <a:solidFill>
                  <a:srgbClr val="666633"/>
                </a:solidFill>
              </a:rPr>
              <a:t>- Blanca </a:t>
            </a:r>
            <a:r>
              <a:rPr lang="ca-ES" b="1" dirty="0">
                <a:solidFill>
                  <a:srgbClr val="666633"/>
                </a:solidFill>
              </a:rPr>
              <a:t>Corominas</a:t>
            </a:r>
          </a:p>
          <a:p>
            <a:pPr marL="514350" indent="-514350">
              <a:buNone/>
            </a:pPr>
            <a:r>
              <a:rPr lang="ca-ES" b="1" dirty="0">
                <a:solidFill>
                  <a:srgbClr val="666633"/>
                </a:solidFill>
              </a:rPr>
              <a:t>Núria </a:t>
            </a:r>
            <a:r>
              <a:rPr lang="ca-ES" b="1" dirty="0" err="1" smtClean="0">
                <a:solidFill>
                  <a:srgbClr val="666633"/>
                </a:solidFill>
              </a:rPr>
              <a:t>Cunill</a:t>
            </a:r>
            <a:r>
              <a:rPr lang="ca-ES" b="1" dirty="0" smtClean="0">
                <a:solidFill>
                  <a:srgbClr val="666633"/>
                </a:solidFill>
              </a:rPr>
              <a:t> - </a:t>
            </a:r>
            <a:r>
              <a:rPr lang="ca-ES" b="1" u="sng" dirty="0" smtClean="0">
                <a:solidFill>
                  <a:srgbClr val="666633"/>
                </a:solidFill>
              </a:rPr>
              <a:t>Judith Devers </a:t>
            </a:r>
            <a:r>
              <a:rPr lang="ca-ES" b="1" dirty="0" smtClean="0">
                <a:solidFill>
                  <a:srgbClr val="666633"/>
                </a:solidFill>
              </a:rPr>
              <a:t>- Júlia Fígols </a:t>
            </a:r>
          </a:p>
          <a:p>
            <a:pPr marL="514350" indent="-514350">
              <a:buNone/>
            </a:pPr>
            <a:r>
              <a:rPr lang="ca-ES" b="1" u="sng" dirty="0" smtClean="0">
                <a:solidFill>
                  <a:srgbClr val="666633"/>
                </a:solidFill>
              </a:rPr>
              <a:t>Judith </a:t>
            </a:r>
            <a:r>
              <a:rPr lang="ca-ES" b="1" u="sng" dirty="0" err="1" smtClean="0">
                <a:solidFill>
                  <a:srgbClr val="666633"/>
                </a:solidFill>
              </a:rPr>
              <a:t>Gonfaus</a:t>
            </a:r>
            <a:r>
              <a:rPr lang="ca-ES" b="1" u="sng" dirty="0" smtClean="0">
                <a:solidFill>
                  <a:srgbClr val="666633"/>
                </a:solidFill>
              </a:rPr>
              <a:t> </a:t>
            </a:r>
            <a:r>
              <a:rPr lang="ca-ES" b="1" dirty="0" smtClean="0">
                <a:solidFill>
                  <a:srgbClr val="666633"/>
                </a:solidFill>
              </a:rPr>
              <a:t>- Marta Minoves - Júlia </a:t>
            </a:r>
            <a:r>
              <a:rPr lang="ca-ES" b="1" dirty="0">
                <a:solidFill>
                  <a:srgbClr val="666633"/>
                </a:solidFill>
              </a:rPr>
              <a:t>Solé</a:t>
            </a:r>
          </a:p>
          <a:p>
            <a:pPr marL="514350" indent="-514350">
              <a:buNone/>
            </a:pPr>
            <a:r>
              <a:rPr lang="ca-ES" b="1" dirty="0">
                <a:solidFill>
                  <a:srgbClr val="666633"/>
                </a:solidFill>
              </a:rPr>
              <a:t>Tània </a:t>
            </a:r>
            <a:r>
              <a:rPr lang="ca-ES" b="1" dirty="0" err="1" smtClean="0">
                <a:solidFill>
                  <a:srgbClr val="666633"/>
                </a:solidFill>
              </a:rPr>
              <a:t>Troya</a:t>
            </a:r>
            <a:r>
              <a:rPr lang="ca-ES" b="1" dirty="0" smtClean="0">
                <a:solidFill>
                  <a:srgbClr val="666633"/>
                </a:solidFill>
              </a:rPr>
              <a:t> - Núria </a:t>
            </a:r>
            <a:r>
              <a:rPr lang="ca-ES" b="1" dirty="0" err="1">
                <a:solidFill>
                  <a:srgbClr val="666633"/>
                </a:solidFill>
              </a:rPr>
              <a:t>Vancell</a:t>
            </a:r>
            <a:endParaRPr lang="ca-ES" b="1" dirty="0">
              <a:solidFill>
                <a:srgbClr val="666633"/>
              </a:solidFill>
            </a:endParaRPr>
          </a:p>
          <a:p>
            <a:pPr marL="514350" indent="-51435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0" y="151860"/>
            <a:ext cx="119265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333604"/>
            <a:ext cx="943736" cy="100811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47042" y="6549080"/>
            <a:ext cx="747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err="1"/>
              <a:t>ScienceGirls</a:t>
            </a:r>
            <a:r>
              <a:rPr lang="es-ES" sz="1400" i="1" dirty="0"/>
              <a:t> – PM </a:t>
            </a:r>
            <a:r>
              <a:rPr lang="es-ES" sz="1400" i="1" dirty="0" err="1" smtClean="0"/>
              <a:t>Greece</a:t>
            </a:r>
            <a:endParaRPr lang="es-ES" sz="1400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77" y="246584"/>
            <a:ext cx="4972050" cy="21812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0" y="151860"/>
            <a:ext cx="1192654" cy="1371600"/>
          </a:xfrm>
          <a:prstGeom prst="rect">
            <a:avLst/>
          </a:prstGeom>
        </p:spPr>
      </p:pic>
      <p:pic>
        <p:nvPicPr>
          <p:cNvPr id="1027" name="Picture 3" descr="E:\BECARIA\YOMO\FOTOS\IMG_6190.JPG"/>
          <p:cNvPicPr>
            <a:picLocks noChangeAspect="1" noChangeArrowheads="1"/>
          </p:cNvPicPr>
          <p:nvPr/>
        </p:nvPicPr>
        <p:blipFill>
          <a:blip r:embed="rId5" cstate="print"/>
          <a:srcRect t="14286" r="1547"/>
          <a:stretch>
            <a:fillRect/>
          </a:stretch>
        </p:blipFill>
        <p:spPr bwMode="auto">
          <a:xfrm>
            <a:off x="510639" y="2543519"/>
            <a:ext cx="3420093" cy="3970096"/>
          </a:xfrm>
          <a:prstGeom prst="rect">
            <a:avLst/>
          </a:prstGeom>
          <a:noFill/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172">
            <a:off x="4318864" y="2955769"/>
            <a:ext cx="4452257" cy="33391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 rot="889172">
            <a:off x="4326559" y="5531956"/>
            <a:ext cx="329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Ester and Kelly as research fellow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333604"/>
            <a:ext cx="943736" cy="100811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12393" y="5704554"/>
            <a:ext cx="7471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/>
              <a:t>TV: </a:t>
            </a:r>
          </a:p>
          <a:p>
            <a:r>
              <a:rPr lang="ca-ES" sz="1400" u="sng" dirty="0" smtClean="0">
                <a:hlinkClick r:id="rId3"/>
              </a:rPr>
              <a:t>http</a:t>
            </a:r>
            <a:r>
              <a:rPr lang="ca-ES" sz="1400" u="sng" dirty="0">
                <a:hlinkClick r:id="rId3"/>
              </a:rPr>
              <a:t>://</a:t>
            </a:r>
            <a:r>
              <a:rPr lang="ca-ES" sz="1400" u="sng" dirty="0" smtClean="0">
                <a:hlinkClick r:id="rId3"/>
              </a:rPr>
              <a:t>tvbergueda.xiptv.cat/informatiu/capitol/presenten-a-berga-el-projecte-sciencegirls-per-apropar-la-ciencia-a-les-noies</a:t>
            </a:r>
            <a:endParaRPr lang="ca-ES" sz="1400" u="sng" dirty="0" smtClean="0"/>
          </a:p>
          <a:p>
            <a:r>
              <a:rPr lang="ca-ES" sz="1400" u="sng" dirty="0">
                <a:hlinkClick r:id="rId4"/>
              </a:rPr>
              <a:t>https://youtu.be/jxGv8PWgWKg</a:t>
            </a:r>
            <a:endParaRPr lang="es-ES" sz="1400" dirty="0"/>
          </a:p>
          <a:p>
            <a:endParaRPr lang="es-ES" sz="1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0" y="151860"/>
            <a:ext cx="1192654" cy="1371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34024">
            <a:off x="593269" y="1622098"/>
            <a:ext cx="3070511" cy="3957861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4227616" y="1341716"/>
            <a:ext cx="3562040" cy="4981167"/>
            <a:chOff x="4577403" y="1886151"/>
            <a:chExt cx="4308947" cy="558339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7" cstate="print"/>
            <a:srcRect b="86757"/>
            <a:stretch/>
          </p:blipFill>
          <p:spPr>
            <a:xfrm rot="21283730">
              <a:off x="4577403" y="1886151"/>
              <a:ext cx="3981450" cy="917003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 cstate="print"/>
            <a:srcRect t="31700"/>
            <a:stretch/>
          </p:blipFill>
          <p:spPr>
            <a:xfrm rot="21262826">
              <a:off x="4904900" y="2739985"/>
              <a:ext cx="3981450" cy="4729556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981332" y="6549080"/>
            <a:ext cx="747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err="1"/>
              <a:t>ScienceGirls</a:t>
            </a:r>
            <a:r>
              <a:rPr lang="es-ES" sz="1400" i="1" dirty="0"/>
              <a:t> – PM </a:t>
            </a:r>
            <a:r>
              <a:rPr lang="es-ES" sz="1400" i="1" dirty="0" err="1"/>
              <a:t>Greece</a:t>
            </a:r>
            <a:endParaRPr lang="es-ES" sz="1400" i="1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Marcador de texto 6"/>
          <p:cNvSpPr txBox="1">
            <a:spLocks/>
          </p:cNvSpPr>
          <p:nvPr/>
        </p:nvSpPr>
        <p:spPr>
          <a:xfrm>
            <a:off x="2870811" y="325440"/>
            <a:ext cx="3423849" cy="667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3200" b="1" smtClean="0"/>
              <a:t>Impact on Press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707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333604"/>
            <a:ext cx="943736" cy="100811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47042" y="6549080"/>
            <a:ext cx="747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err="1"/>
              <a:t>ScienceGirls</a:t>
            </a:r>
            <a:r>
              <a:rPr lang="es-ES" sz="1400" i="1" dirty="0"/>
              <a:t> – PM </a:t>
            </a:r>
            <a:r>
              <a:rPr lang="es-ES" sz="1400" i="1" dirty="0" err="1" smtClean="0"/>
              <a:t>Greece</a:t>
            </a:r>
            <a:endParaRPr lang="es-ES" sz="14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0" y="151860"/>
            <a:ext cx="1192654" cy="1371600"/>
          </a:xfrm>
          <a:prstGeom prst="rect">
            <a:avLst/>
          </a:prstGeom>
        </p:spPr>
      </p:pic>
      <p:sp>
        <p:nvSpPr>
          <p:cNvPr id="6" name="Marcador de texto 6"/>
          <p:cNvSpPr>
            <a:spLocks noGrp="1"/>
          </p:cNvSpPr>
          <p:nvPr>
            <p:ph type="body" sz="half" idx="2"/>
          </p:nvPr>
        </p:nvSpPr>
        <p:spPr>
          <a:xfrm>
            <a:off x="2870811" y="325440"/>
            <a:ext cx="3423849" cy="6679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3200" b="1" dirty="0" err="1" smtClean="0"/>
              <a:t>Impact</a:t>
            </a:r>
            <a:r>
              <a:rPr lang="ca-ES" sz="3200" b="1" dirty="0" smtClean="0"/>
              <a:t> on </a:t>
            </a:r>
            <a:r>
              <a:rPr lang="ca-ES" sz="3200" b="1" dirty="0" err="1" smtClean="0"/>
              <a:t>Press</a:t>
            </a:r>
            <a:endParaRPr lang="ca-ES" sz="32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b="1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3405">
            <a:off x="5579142" y="1560124"/>
            <a:ext cx="3031322" cy="52313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70768">
            <a:off x="61667" y="1168860"/>
            <a:ext cx="430530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" y="289147"/>
            <a:ext cx="943736" cy="1008112"/>
          </a:xfrm>
          <a:prstGeom prst="rect">
            <a:avLst/>
          </a:prstGeom>
        </p:spPr>
      </p:pic>
      <p:sp>
        <p:nvSpPr>
          <p:cNvPr id="9" name="Marcador de texto 6"/>
          <p:cNvSpPr txBox="1">
            <a:spLocks/>
          </p:cNvSpPr>
          <p:nvPr/>
        </p:nvSpPr>
        <p:spPr>
          <a:xfrm>
            <a:off x="2067157" y="459246"/>
            <a:ext cx="6084106" cy="667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3200" b="1" dirty="0" err="1" smtClean="0"/>
              <a:t>Science</a:t>
            </a:r>
            <a:r>
              <a:rPr lang="ca-ES" sz="3200" b="1" dirty="0" smtClean="0"/>
              <a:t> Visions </a:t>
            </a:r>
            <a:r>
              <a:rPr lang="ca-ES" sz="3200" b="1" dirty="0" err="1" smtClean="0"/>
              <a:t>Encounter</a:t>
            </a:r>
            <a:endParaRPr lang="ca-ES" sz="32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b="1" dirty="0" smtClean="0"/>
          </a:p>
        </p:txBody>
      </p:sp>
      <p:pic>
        <p:nvPicPr>
          <p:cNvPr id="10" name="Picture 4" descr="http://www.exploratori.org/images/fotosRandom/FORUM-2016/0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r="2826" b="12061"/>
          <a:stretch/>
        </p:blipFill>
        <p:spPr bwMode="auto">
          <a:xfrm>
            <a:off x="0" y="1738280"/>
            <a:ext cx="5109210" cy="221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xploratori.org/images/fotosRandom/FIRA-2011/00_fira%20coneixement%202011%20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05" y="1738280"/>
            <a:ext cx="3733695" cy="49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425404" y="962954"/>
            <a:ext cx="514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None/>
            </a:pPr>
            <a:endParaRPr lang="ca-ES" dirty="0" smtClean="0"/>
          </a:p>
          <a:p>
            <a:pPr marL="514350" indent="-514350">
              <a:buNone/>
            </a:pPr>
            <a:r>
              <a:rPr lang="ca-ES" b="1" dirty="0" smtClean="0"/>
              <a:t>BERGA, </a:t>
            </a:r>
            <a:r>
              <a:rPr lang="ca-ES" b="1" dirty="0" err="1" smtClean="0"/>
              <a:t>February</a:t>
            </a:r>
            <a:r>
              <a:rPr lang="ca-ES" b="1" dirty="0" smtClean="0"/>
              <a:t> - March 2018</a:t>
            </a:r>
            <a:endParaRPr lang="es-ES" b="1" dirty="0"/>
          </a:p>
        </p:txBody>
      </p:sp>
      <p:pic>
        <p:nvPicPr>
          <p:cNvPr id="2052" name="Picture 4" descr="http://www.exploratori.org/images/fotosRandom/FORUM-2015/JovesTalents15_0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3"/>
          <a:stretch/>
        </p:blipFill>
        <p:spPr bwMode="auto">
          <a:xfrm>
            <a:off x="0" y="4025553"/>
            <a:ext cx="5109210" cy="28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0" y="151860"/>
            <a:ext cx="119265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" y="289147"/>
            <a:ext cx="943736" cy="1008112"/>
          </a:xfrm>
          <a:prstGeom prst="rect">
            <a:avLst/>
          </a:prstGeom>
        </p:spPr>
      </p:pic>
      <p:sp>
        <p:nvSpPr>
          <p:cNvPr id="9" name="Marcador de texto 6"/>
          <p:cNvSpPr txBox="1">
            <a:spLocks/>
          </p:cNvSpPr>
          <p:nvPr/>
        </p:nvSpPr>
        <p:spPr>
          <a:xfrm>
            <a:off x="1955704" y="164413"/>
            <a:ext cx="6084106" cy="667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3200" b="1" dirty="0" err="1" smtClean="0"/>
              <a:t>Science</a:t>
            </a:r>
            <a:r>
              <a:rPr lang="ca-ES" sz="3200" b="1" dirty="0" smtClean="0"/>
              <a:t> Visions </a:t>
            </a:r>
            <a:r>
              <a:rPr lang="ca-ES" sz="3200" b="1" dirty="0" err="1" smtClean="0"/>
              <a:t>Encounter</a:t>
            </a:r>
            <a:endParaRPr lang="ca-ES" sz="32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b="1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1354152" y="784824"/>
            <a:ext cx="6084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ca-ES" dirty="0" smtClean="0"/>
              <a:t>BARCELONA, </a:t>
            </a:r>
            <a:r>
              <a:rPr lang="ca-ES" dirty="0" err="1" smtClean="0"/>
              <a:t>February</a:t>
            </a:r>
            <a:r>
              <a:rPr lang="ca-ES" dirty="0" smtClean="0"/>
              <a:t> -March 2018 </a:t>
            </a:r>
          </a:p>
          <a:p>
            <a:pPr marL="514350" indent="-514350">
              <a:buNone/>
            </a:pPr>
            <a:r>
              <a:rPr lang="ca-ES" b="1" dirty="0" err="1" smtClean="0"/>
              <a:t>What</a:t>
            </a:r>
            <a:r>
              <a:rPr lang="ca-ES" b="1" dirty="0" smtClean="0"/>
              <a:t> is </a:t>
            </a:r>
            <a:r>
              <a:rPr lang="ca-ES" b="1" dirty="0" err="1" smtClean="0"/>
              <a:t>Youth</a:t>
            </a:r>
            <a:r>
              <a:rPr lang="ca-ES" b="1" dirty="0" smtClean="0"/>
              <a:t> Mobile? </a:t>
            </a:r>
            <a:r>
              <a:rPr lang="ca-ES" b="1" dirty="0" err="1" smtClean="0"/>
              <a:t>YoMo</a:t>
            </a:r>
            <a:endParaRPr lang="ca-ES" b="1" dirty="0" smtClean="0"/>
          </a:p>
          <a:p>
            <a:pPr marL="514350" indent="-514350">
              <a:buNone/>
            </a:pPr>
            <a:r>
              <a:rPr lang="ca-ES" dirty="0" err="1" smtClean="0"/>
              <a:t>Section</a:t>
            </a:r>
            <a:r>
              <a:rPr lang="ca-ES" dirty="0" smtClean="0"/>
              <a:t> of Young </a:t>
            </a:r>
            <a:r>
              <a:rPr lang="ca-ES" dirty="0" err="1" smtClean="0"/>
              <a:t>people</a:t>
            </a:r>
            <a:r>
              <a:rPr lang="ca-ES" dirty="0" smtClean="0"/>
              <a:t> in Barcelona Mobile </a:t>
            </a:r>
            <a:r>
              <a:rPr lang="ca-ES" dirty="0" err="1" smtClean="0"/>
              <a:t>World</a:t>
            </a:r>
            <a:r>
              <a:rPr lang="ca-ES" dirty="0" smtClean="0"/>
              <a:t> </a:t>
            </a:r>
            <a:r>
              <a:rPr lang="ca-ES" dirty="0" err="1" smtClean="0"/>
              <a:t>Congress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0" y="151860"/>
            <a:ext cx="1192654" cy="1371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81332" y="6549080"/>
            <a:ext cx="747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err="1"/>
              <a:t>ScienceGirls</a:t>
            </a:r>
            <a:r>
              <a:rPr lang="es-ES" sz="1400" i="1" dirty="0"/>
              <a:t> – PM </a:t>
            </a:r>
            <a:r>
              <a:rPr lang="es-ES" sz="1400" i="1" dirty="0" err="1"/>
              <a:t>Greece</a:t>
            </a:r>
            <a:endParaRPr lang="es-ES" sz="1400" i="1" dirty="0"/>
          </a:p>
        </p:txBody>
      </p:sp>
      <p:pic>
        <p:nvPicPr>
          <p:cNvPr id="2051" name="Picture 3" descr="E:\BECARIA\YOMO\FOTOS\IMG_6162.JPG"/>
          <p:cNvPicPr>
            <a:picLocks noChangeAspect="1" noChangeArrowheads="1"/>
          </p:cNvPicPr>
          <p:nvPr/>
        </p:nvPicPr>
        <p:blipFill>
          <a:blip r:embed="rId4" cstate="print"/>
          <a:srcRect t="8560"/>
          <a:stretch>
            <a:fillRect/>
          </a:stretch>
        </p:blipFill>
        <p:spPr bwMode="auto">
          <a:xfrm>
            <a:off x="4971120" y="1708154"/>
            <a:ext cx="4069280" cy="2790702"/>
          </a:xfrm>
          <a:prstGeom prst="rect">
            <a:avLst/>
          </a:prstGeom>
          <a:noFill/>
        </p:spPr>
      </p:pic>
      <p:pic>
        <p:nvPicPr>
          <p:cNvPr id="2052" name="Picture 4" descr="E:\BECARIA\YOMO\FOTOS\IMG_6161.JPG"/>
          <p:cNvPicPr>
            <a:picLocks noChangeAspect="1" noChangeArrowheads="1"/>
          </p:cNvPicPr>
          <p:nvPr/>
        </p:nvPicPr>
        <p:blipFill>
          <a:blip r:embed="rId5" cstate="print"/>
          <a:srcRect t="5045"/>
          <a:stretch>
            <a:fillRect/>
          </a:stretch>
        </p:blipFill>
        <p:spPr bwMode="auto">
          <a:xfrm>
            <a:off x="357504" y="1895084"/>
            <a:ext cx="3616968" cy="2575881"/>
          </a:xfrm>
          <a:prstGeom prst="rect">
            <a:avLst/>
          </a:prstGeom>
          <a:noFill/>
        </p:spPr>
      </p:pic>
      <p:pic>
        <p:nvPicPr>
          <p:cNvPr id="2053" name="Picture 5" descr="E:\BECARIA\YOMO\FOTOS\IMG_6194.JPG"/>
          <p:cNvPicPr>
            <a:picLocks noChangeAspect="1" noChangeArrowheads="1"/>
          </p:cNvPicPr>
          <p:nvPr/>
        </p:nvPicPr>
        <p:blipFill>
          <a:blip r:embed="rId6" cstate="print"/>
          <a:srcRect t="10368" b="19360"/>
          <a:stretch>
            <a:fillRect/>
          </a:stretch>
        </p:blipFill>
        <p:spPr bwMode="auto">
          <a:xfrm>
            <a:off x="3795285" y="4394325"/>
            <a:ext cx="4657766" cy="2173184"/>
          </a:xfrm>
          <a:prstGeom prst="rect">
            <a:avLst/>
          </a:prstGeom>
          <a:noFill/>
        </p:spPr>
      </p:pic>
      <p:pic>
        <p:nvPicPr>
          <p:cNvPr id="2055" name="Picture 7" descr="C:\Users\Kelly2\Downloads\IMG_6938.JPG"/>
          <p:cNvPicPr>
            <a:picLocks noChangeAspect="1" noChangeArrowheads="1"/>
          </p:cNvPicPr>
          <p:nvPr/>
        </p:nvPicPr>
        <p:blipFill>
          <a:blip r:embed="rId7" cstate="print"/>
          <a:srcRect r="2761" b="5643"/>
          <a:stretch>
            <a:fillRect/>
          </a:stretch>
        </p:blipFill>
        <p:spPr bwMode="auto">
          <a:xfrm rot="20938546">
            <a:off x="471539" y="4322621"/>
            <a:ext cx="2928462" cy="2481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5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8" y="4148077"/>
            <a:ext cx="3608614" cy="270646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" y="289147"/>
            <a:ext cx="943736" cy="1008112"/>
          </a:xfrm>
          <a:prstGeom prst="rect">
            <a:avLst/>
          </a:prstGeom>
        </p:spPr>
      </p:pic>
      <p:sp>
        <p:nvSpPr>
          <p:cNvPr id="9" name="Marcador de texto 6"/>
          <p:cNvSpPr txBox="1">
            <a:spLocks/>
          </p:cNvSpPr>
          <p:nvPr/>
        </p:nvSpPr>
        <p:spPr>
          <a:xfrm>
            <a:off x="2130501" y="250819"/>
            <a:ext cx="6084106" cy="667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3200" b="1" dirty="0" err="1" smtClean="0"/>
              <a:t>Science</a:t>
            </a:r>
            <a:r>
              <a:rPr lang="ca-ES" sz="3200" b="1" dirty="0" smtClean="0"/>
              <a:t> Visions </a:t>
            </a:r>
            <a:r>
              <a:rPr lang="ca-ES" sz="3200" b="1" dirty="0" err="1" smtClean="0"/>
              <a:t>Encounter</a:t>
            </a:r>
            <a:endParaRPr lang="ca-ES" sz="32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b="1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1417707" y="799750"/>
            <a:ext cx="6084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ca-ES" dirty="0" smtClean="0"/>
              <a:t>BARCELONA, </a:t>
            </a:r>
            <a:r>
              <a:rPr lang="ca-ES" dirty="0" err="1" smtClean="0"/>
              <a:t>February</a:t>
            </a:r>
            <a:r>
              <a:rPr lang="ca-ES" dirty="0" smtClean="0"/>
              <a:t> - March 2018 </a:t>
            </a:r>
          </a:p>
          <a:p>
            <a:pPr marL="514350" indent="-514350">
              <a:buNone/>
            </a:pPr>
            <a:r>
              <a:rPr lang="ca-ES" b="1" dirty="0" err="1" smtClean="0"/>
              <a:t>What</a:t>
            </a:r>
            <a:r>
              <a:rPr lang="ca-ES" b="1" dirty="0" smtClean="0"/>
              <a:t> is </a:t>
            </a:r>
            <a:r>
              <a:rPr lang="ca-ES" b="1" dirty="0" err="1" smtClean="0"/>
              <a:t>Youth</a:t>
            </a:r>
            <a:r>
              <a:rPr lang="ca-ES" b="1" dirty="0" smtClean="0"/>
              <a:t> Mobile? </a:t>
            </a:r>
            <a:r>
              <a:rPr lang="ca-ES" b="1" dirty="0" err="1" smtClean="0"/>
              <a:t>YoMo</a:t>
            </a:r>
            <a:endParaRPr lang="ca-ES" b="1" dirty="0" smtClean="0"/>
          </a:p>
          <a:p>
            <a:pPr marL="514350" indent="-514350">
              <a:buNone/>
            </a:pPr>
            <a:r>
              <a:rPr lang="ca-ES" dirty="0" smtClean="0"/>
              <a:t>Manager: Jeremy </a:t>
            </a:r>
            <a:r>
              <a:rPr lang="ca-ES" dirty="0" err="1" smtClean="0"/>
              <a:t>Buckle</a:t>
            </a:r>
            <a:r>
              <a:rPr lang="ca-ES" dirty="0" smtClean="0"/>
              <a:t> (Big Bang </a:t>
            </a:r>
            <a:r>
              <a:rPr lang="ca-ES" dirty="0" err="1" smtClean="0"/>
              <a:t>Fair</a:t>
            </a:r>
            <a:r>
              <a:rPr lang="ca-ES" dirty="0" smtClean="0"/>
              <a:t> in UK)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0" y="151860"/>
            <a:ext cx="1192654" cy="1371600"/>
          </a:xfrm>
          <a:prstGeom prst="rect">
            <a:avLst/>
          </a:prstGeom>
        </p:spPr>
      </p:pic>
      <p:pic>
        <p:nvPicPr>
          <p:cNvPr id="1032" name="Picture 8" descr="Resultado de imagen de yomo barcelona"/>
          <p:cNvPicPr>
            <a:picLocks noChangeAspect="1" noChangeArrowheads="1"/>
          </p:cNvPicPr>
          <p:nvPr/>
        </p:nvPicPr>
        <p:blipFill>
          <a:blip r:embed="rId5" cstate="print"/>
          <a:srcRect l="12257" t="21866" r="12574" b="25298"/>
          <a:stretch>
            <a:fillRect/>
          </a:stretch>
        </p:blipFill>
        <p:spPr bwMode="auto">
          <a:xfrm>
            <a:off x="4885898" y="5493143"/>
            <a:ext cx="3944204" cy="136485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34" name="Picture 10" descr="Resultado de imagen de yomo barcelo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65963">
            <a:off x="739569" y="1841417"/>
            <a:ext cx="3161307" cy="2304950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89288" y="6225914"/>
            <a:ext cx="3722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 err="1" smtClean="0"/>
              <a:t>Our</a:t>
            </a:r>
            <a:r>
              <a:rPr lang="ca-ES" sz="3600" b="1" dirty="0" smtClean="0"/>
              <a:t> </a:t>
            </a:r>
            <a:r>
              <a:rPr lang="ca-ES" sz="3600" b="1" dirty="0" err="1" smtClean="0"/>
              <a:t>girls</a:t>
            </a:r>
            <a:r>
              <a:rPr lang="ca-ES" sz="3600" b="1" dirty="0" smtClean="0"/>
              <a:t> in </a:t>
            </a:r>
            <a:r>
              <a:rPr lang="ca-ES" sz="3600" b="1" dirty="0" err="1" smtClean="0"/>
              <a:t>action</a:t>
            </a:r>
            <a:r>
              <a:rPr lang="ca-ES" sz="3600" b="1" dirty="0" smtClean="0"/>
              <a:t>!</a:t>
            </a:r>
            <a:endParaRPr lang="es-ES" sz="36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74" y="2114548"/>
            <a:ext cx="3907972" cy="29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" y="289147"/>
            <a:ext cx="943736" cy="1008112"/>
          </a:xfrm>
          <a:prstGeom prst="rect">
            <a:avLst/>
          </a:prstGeom>
        </p:spPr>
      </p:pic>
      <p:sp>
        <p:nvSpPr>
          <p:cNvPr id="9" name="Marcador de texto 6"/>
          <p:cNvSpPr txBox="1">
            <a:spLocks/>
          </p:cNvSpPr>
          <p:nvPr/>
        </p:nvSpPr>
        <p:spPr>
          <a:xfrm>
            <a:off x="2130501" y="298438"/>
            <a:ext cx="6084106" cy="667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3200" b="1" dirty="0" err="1" smtClean="0"/>
              <a:t>Science</a:t>
            </a:r>
            <a:r>
              <a:rPr lang="ca-ES" sz="3200" b="1" dirty="0" smtClean="0"/>
              <a:t> Visions </a:t>
            </a:r>
            <a:r>
              <a:rPr lang="ca-ES" sz="3200" b="1" dirty="0" err="1" smtClean="0"/>
              <a:t>Encounter</a:t>
            </a:r>
            <a:endParaRPr lang="ca-ES" sz="32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b="1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1413528" y="891702"/>
            <a:ext cx="6084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ca-ES" dirty="0" smtClean="0"/>
              <a:t>BARCELONA, </a:t>
            </a:r>
            <a:r>
              <a:rPr lang="ca-ES" dirty="0" err="1"/>
              <a:t>February</a:t>
            </a:r>
            <a:r>
              <a:rPr lang="ca-ES" dirty="0"/>
              <a:t> - March </a:t>
            </a:r>
            <a:r>
              <a:rPr lang="ca-ES" dirty="0" smtClean="0"/>
              <a:t>2018 </a:t>
            </a:r>
          </a:p>
          <a:p>
            <a:pPr marL="514350" indent="-514350">
              <a:buNone/>
            </a:pPr>
            <a:r>
              <a:rPr lang="ca-ES" b="1" dirty="0" err="1" smtClean="0"/>
              <a:t>What</a:t>
            </a:r>
            <a:r>
              <a:rPr lang="ca-ES" b="1" dirty="0" smtClean="0"/>
              <a:t> is </a:t>
            </a:r>
            <a:r>
              <a:rPr lang="ca-ES" b="1" dirty="0" err="1" smtClean="0"/>
              <a:t>Youth</a:t>
            </a:r>
            <a:r>
              <a:rPr lang="ca-ES" b="1" dirty="0" smtClean="0"/>
              <a:t> Mobile? </a:t>
            </a:r>
            <a:r>
              <a:rPr lang="ca-ES" b="1" dirty="0" err="1" smtClean="0"/>
              <a:t>YoMo</a:t>
            </a:r>
            <a:endParaRPr lang="ca-ES" b="1" dirty="0" smtClean="0"/>
          </a:p>
          <a:p>
            <a:pPr marL="514350" indent="-514350">
              <a:buNone/>
            </a:pPr>
            <a:r>
              <a:rPr lang="ca-ES" dirty="0" err="1" smtClean="0"/>
              <a:t>Section</a:t>
            </a:r>
            <a:r>
              <a:rPr lang="ca-ES" dirty="0" smtClean="0"/>
              <a:t> of Young </a:t>
            </a:r>
            <a:r>
              <a:rPr lang="ca-ES" dirty="0" err="1" smtClean="0"/>
              <a:t>people</a:t>
            </a:r>
            <a:r>
              <a:rPr lang="ca-ES" dirty="0" smtClean="0"/>
              <a:t> in Barcelona Mobile </a:t>
            </a:r>
            <a:r>
              <a:rPr lang="ca-ES" dirty="0" err="1" smtClean="0"/>
              <a:t>World</a:t>
            </a:r>
            <a:r>
              <a:rPr lang="ca-ES" dirty="0" smtClean="0"/>
              <a:t> </a:t>
            </a:r>
            <a:r>
              <a:rPr lang="ca-ES" dirty="0" err="1" smtClean="0"/>
              <a:t>Congress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0" y="151860"/>
            <a:ext cx="1192654" cy="1371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81332" y="6549080"/>
            <a:ext cx="747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err="1"/>
              <a:t>ScienceGirls</a:t>
            </a:r>
            <a:r>
              <a:rPr lang="es-ES" sz="1400" i="1" dirty="0"/>
              <a:t> – PM </a:t>
            </a:r>
            <a:r>
              <a:rPr lang="es-ES" sz="1400" i="1" dirty="0" err="1"/>
              <a:t>Greece</a:t>
            </a:r>
            <a:endParaRPr lang="es-ES" sz="1400" i="1" dirty="0"/>
          </a:p>
        </p:txBody>
      </p:sp>
      <p:pic>
        <p:nvPicPr>
          <p:cNvPr id="7" name="Picture 3" descr="E:\BECARIA\YOMO\FOTOS\IMG_6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9239" y="2234461"/>
            <a:ext cx="4667524" cy="3500643"/>
          </a:xfrm>
          <a:prstGeom prst="rect">
            <a:avLst/>
          </a:prstGeom>
          <a:noFill/>
        </p:spPr>
      </p:pic>
      <p:pic>
        <p:nvPicPr>
          <p:cNvPr id="2050" name="Picture 2" descr="E:\BECARIA\YOMO\FOTOS\IMG_62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6201" y="2488216"/>
            <a:ext cx="2836718" cy="3782291"/>
          </a:xfrm>
          <a:prstGeom prst="rect">
            <a:avLst/>
          </a:prstGeom>
          <a:noFill/>
        </p:spPr>
      </p:pic>
      <p:sp>
        <p:nvSpPr>
          <p:cNvPr id="17" name="16 Llamada con línea 1"/>
          <p:cNvSpPr/>
          <p:nvPr/>
        </p:nvSpPr>
        <p:spPr>
          <a:xfrm>
            <a:off x="5210355" y="3174520"/>
            <a:ext cx="888521" cy="457201"/>
          </a:xfrm>
          <a:prstGeom prst="borderCallout1">
            <a:avLst>
              <a:gd name="adj1" fmla="val 18750"/>
              <a:gd name="adj2" fmla="val -8333"/>
              <a:gd name="adj3" fmla="val 155896"/>
              <a:gd name="adj4" fmla="val -5969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b="1" smtClean="0">
                <a:solidFill>
                  <a:schemeClr val="tx1"/>
                </a:solidFill>
              </a:rPr>
              <a:t>Level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19" name="18 Llamada con línea 1"/>
          <p:cNvSpPr/>
          <p:nvPr/>
        </p:nvSpPr>
        <p:spPr>
          <a:xfrm>
            <a:off x="3909628" y="1942133"/>
            <a:ext cx="1079609" cy="433449"/>
          </a:xfrm>
          <a:prstGeom prst="borderCallout1">
            <a:avLst>
              <a:gd name="adj1" fmla="val 18750"/>
              <a:gd name="adj2" fmla="val -8333"/>
              <a:gd name="adj3" fmla="val 443926"/>
              <a:gd name="adj4" fmla="val -6021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What kind of science do you like most?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0" name="19 Llamada con línea 1"/>
          <p:cNvSpPr/>
          <p:nvPr/>
        </p:nvSpPr>
        <p:spPr>
          <a:xfrm flipH="1">
            <a:off x="1282535" y="2446317"/>
            <a:ext cx="1281604" cy="647057"/>
          </a:xfrm>
          <a:prstGeom prst="borderCallout1">
            <a:avLst>
              <a:gd name="adj1" fmla="val 98585"/>
              <a:gd name="adj2" fmla="val 6956"/>
              <a:gd name="adj3" fmla="val 221953"/>
              <a:gd name="adj4" fmla="val -142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In the future, do you think that you would work as a Scientist?  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1" name="20 Llamada con línea 1"/>
          <p:cNvSpPr/>
          <p:nvPr/>
        </p:nvSpPr>
        <p:spPr>
          <a:xfrm>
            <a:off x="5192984" y="2274193"/>
            <a:ext cx="1479038" cy="474454"/>
          </a:xfrm>
          <a:prstGeom prst="borderCallout1">
            <a:avLst>
              <a:gd name="adj1" fmla="val 18750"/>
              <a:gd name="adj2" fmla="val -8333"/>
              <a:gd name="adj3" fmla="val 349960"/>
              <a:gd name="adj4" fmla="val -8411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Would you like study SCIENCE? 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4" name="23 Llamada con línea 1"/>
          <p:cNvSpPr/>
          <p:nvPr/>
        </p:nvSpPr>
        <p:spPr>
          <a:xfrm flipH="1">
            <a:off x="609600" y="3194464"/>
            <a:ext cx="946068" cy="603512"/>
          </a:xfrm>
          <a:prstGeom prst="borderCallout1">
            <a:avLst>
              <a:gd name="adj1" fmla="val 52344"/>
              <a:gd name="adj2" fmla="val -2458"/>
              <a:gd name="adj3" fmla="val 117862"/>
              <a:gd name="adj4" fmla="val -321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Who you think that work more as a Scientist?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5" name="24 Llamada con línea 1"/>
          <p:cNvSpPr/>
          <p:nvPr/>
        </p:nvSpPr>
        <p:spPr>
          <a:xfrm>
            <a:off x="7553505" y="3434870"/>
            <a:ext cx="888521" cy="457201"/>
          </a:xfrm>
          <a:prstGeom prst="borderCallout1">
            <a:avLst>
              <a:gd name="adj1" fmla="val 18750"/>
              <a:gd name="adj2" fmla="val -8333"/>
              <a:gd name="adj3" fmla="val 155896"/>
              <a:gd name="adj4" fmla="val -5969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 smtClean="0">
                <a:solidFill>
                  <a:schemeClr val="tx1"/>
                </a:solidFill>
              </a:rPr>
              <a:t>BOY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26" name="25 Llamada con línea 1"/>
          <p:cNvSpPr/>
          <p:nvPr/>
        </p:nvSpPr>
        <p:spPr>
          <a:xfrm>
            <a:off x="7515405" y="5238270"/>
            <a:ext cx="888521" cy="457201"/>
          </a:xfrm>
          <a:prstGeom prst="borderCallout1">
            <a:avLst>
              <a:gd name="adj1" fmla="val 18750"/>
              <a:gd name="adj2" fmla="val -8333"/>
              <a:gd name="adj3" fmla="val -45493"/>
              <a:gd name="adj4" fmla="val -546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 smtClean="0">
                <a:solidFill>
                  <a:schemeClr val="tx1"/>
                </a:solidFill>
              </a:rPr>
              <a:t>GIRL </a:t>
            </a:r>
            <a:endParaRPr lang="es-ES" sz="1100" b="1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89239" y="5799121"/>
            <a:ext cx="433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Project of </a:t>
            </a:r>
            <a:r>
              <a:rPr lang="ca-ES" dirty="0" err="1" smtClean="0"/>
              <a:t>co-creation</a:t>
            </a:r>
            <a:r>
              <a:rPr lang="ca-ES" dirty="0" smtClean="0"/>
              <a:t> </a:t>
            </a:r>
            <a:r>
              <a:rPr lang="ca-ES" dirty="0" err="1" smtClean="0"/>
              <a:t>about</a:t>
            </a:r>
            <a:r>
              <a:rPr lang="ca-ES" dirty="0" smtClean="0"/>
              <a:t> </a:t>
            </a:r>
            <a:r>
              <a:rPr lang="ca-ES" dirty="0" err="1" smtClean="0"/>
              <a:t>gender</a:t>
            </a:r>
            <a:r>
              <a:rPr lang="ca-ES" dirty="0" smtClean="0"/>
              <a:t> in </a:t>
            </a:r>
            <a:r>
              <a:rPr lang="ca-ES" dirty="0" err="1" smtClean="0"/>
              <a:t>YoMo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3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8719</TotalTime>
  <Words>504</Words>
  <Application>Microsoft Office PowerPoint</Application>
  <PresentationFormat>Presentación en pantalla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Myanmar Text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Josep Font Soldevila</dc:creator>
  <cp:lastModifiedBy>dolors.grau</cp:lastModifiedBy>
  <cp:revision>99</cp:revision>
  <dcterms:created xsi:type="dcterms:W3CDTF">2016-05-05T13:32:23Z</dcterms:created>
  <dcterms:modified xsi:type="dcterms:W3CDTF">2017-03-09T11:02:14Z</dcterms:modified>
</cp:coreProperties>
</file>